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96" r:id="rId4"/>
    <p:sldId id="258" r:id="rId5"/>
    <p:sldId id="298" r:id="rId6"/>
    <p:sldId id="261" r:id="rId7"/>
    <p:sldId id="299" r:id="rId8"/>
    <p:sldId id="295" r:id="rId9"/>
    <p:sldId id="302" r:id="rId10"/>
    <p:sldId id="304" r:id="rId11"/>
    <p:sldId id="297" r:id="rId12"/>
    <p:sldId id="303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6"/>
      <p:bold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0FFB15-AA40-6FD4-5193-F3E461ACA84D}" v="897" dt="2022-02-04T19:21:27.237"/>
    <p1510:client id="{A37D72DB-146F-9624-8E12-FD8E8628A5BA}" v="159" dt="2022-02-04T21:48:46.242"/>
    <p1510:client id="{B2E738C2-E0AA-DDDE-EA19-9240B2153FB0}" v="91" dt="2022-02-08T19:05:43.840"/>
    <p1510:client id="{B79EEB91-8AD7-643E-1A6D-B30C9D7A581D}" v="594" dt="2022-02-04T03:49:12.699"/>
    <p1510:client id="{E48353F3-49A9-454B-C75C-AB10BBCDF603}" v="116" dt="2022-02-07T18:58:23.202"/>
    <p1510:client id="{EC5BE177-FD18-8C91-E36D-748115E9BAF7}" v="38" dt="2022-02-10T17:24:09.448"/>
    <p1510:client id="{F2ADF1D6-D61C-4052-9676-51CD640FB8A4}" v="11" dt="2022-02-04T23:12:40.221"/>
  </p1510:revLst>
</p1510:revInfo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83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2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572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57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223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1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798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07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98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183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9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9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25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12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91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8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Contenedores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AFC3449A-0E7E-416D-9340-52A00B38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88" y="2885634"/>
            <a:ext cx="2571017" cy="1841402"/>
          </a:xfrm>
          <a:prstGeom prst="rect">
            <a:avLst/>
          </a:prstGeom>
        </p:spPr>
      </p:pic>
      <p:sp>
        <p:nvSpPr>
          <p:cNvPr id="3" name="Google Shape;464;p13">
            <a:extLst>
              <a:ext uri="{FF2B5EF4-FFF2-40B4-BE49-F238E27FC236}">
                <a16:creationId xmlns:a16="http://schemas.microsoft.com/office/drawing/2014/main" id="{2BD6F822-8851-4101-8A6D-01A2B6E8B5E4}"/>
              </a:ext>
            </a:extLst>
          </p:cNvPr>
          <p:cNvSpPr txBox="1">
            <a:spLocks/>
          </p:cNvSpPr>
          <p:nvPr/>
        </p:nvSpPr>
        <p:spPr>
          <a:xfrm>
            <a:off x="-5648893" y="-117891"/>
            <a:ext cx="9244016" cy="100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1800" dirty="0">
                <a:solidFill>
                  <a:srgbClr val="00B0F0"/>
                </a:solidFill>
              </a:rPr>
              <a:t>Una </a:t>
            </a:r>
            <a:r>
              <a:rPr lang="en" sz="1800" dirty="0" err="1">
                <a:solidFill>
                  <a:srgbClr val="00B0F0"/>
                </a:solidFill>
              </a:rPr>
              <a:t>presentación</a:t>
            </a:r>
            <a:r>
              <a:rPr lang="en" sz="1800" dirty="0">
                <a:solidFill>
                  <a:srgbClr val="00B0F0"/>
                </a:solidFill>
              </a:rPr>
              <a:t> de Hazel Martínez</a:t>
            </a:r>
            <a:endParaRPr lang="en" sz="1800" dirty="0" err="1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499;p18">
            <a:extLst>
              <a:ext uri="{FF2B5EF4-FFF2-40B4-BE49-F238E27FC236}">
                <a16:creationId xmlns:a16="http://schemas.microsoft.com/office/drawing/2014/main" id="{D28FE0D3-1E56-4251-B1CF-523F3D5ED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340" y="-11650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DockerFile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7D8D6327-356A-43AE-8E76-B3B8A8159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" y="873742"/>
            <a:ext cx="7170191" cy="30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23908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0000" dirty="0"/>
              <a:t>Docker </a:t>
            </a:r>
            <a:r>
              <a:rPr lang="en" sz="10000" dirty="0" err="1"/>
              <a:t>está</a:t>
            </a:r>
            <a:r>
              <a:rPr lang="en" sz="10000" dirty="0"/>
              <a:t> </a:t>
            </a:r>
            <a:r>
              <a:rPr lang="en" sz="10000" dirty="0" err="1"/>
              <a:t>deprecado</a:t>
            </a:r>
            <a:r>
              <a:rPr lang="en" sz="10000" dirty="0"/>
              <a:t>?</a:t>
            </a: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Font typeface="Source Sans Pro"/>
              <a:buNone/>
            </a:pPr>
            <a:endParaRPr lang="en" sz="3600" b="1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Font typeface="Source Sans Pro"/>
              <a:buNone/>
            </a:pPr>
            <a:endParaRPr lang="en"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36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Font typeface="Source Sans Pro"/>
              <a:buNone/>
            </a:pPr>
            <a:endParaRPr lang="en" sz="3600" b="1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Font typeface="Source Sans Pro"/>
              <a:buNone/>
            </a:pPr>
            <a:endParaRPr lang="en"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DE142508-FF93-4DC7-93BB-6F9F8931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82" y="734989"/>
            <a:ext cx="5720117" cy="31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731C8-9699-4688-87FC-479EC47C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9CCFA6-C88F-44F5-B97B-AA6505E0F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4FADE1-971B-4BA3-8742-6D8E893996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BAE6DB-C9A6-44CC-99B8-043750BF4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 lang="es-ES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599F6204-5EEF-416F-84E5-66AD6C7A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22" y="1389587"/>
            <a:ext cx="3608772" cy="28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0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3394" y="-12787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Orchestration tool</a:t>
            </a:r>
            <a:endParaRPr lang="es-MX"/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2187" y="910060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" b="1" dirty="0"/>
              <a:t>Es un </a:t>
            </a:r>
            <a:r>
              <a:rPr lang="en" b="1" dirty="0" err="1"/>
              <a:t>proceso</a:t>
            </a:r>
            <a:r>
              <a:rPr lang="en" b="1" dirty="0"/>
              <a:t> de </a:t>
            </a:r>
            <a:r>
              <a:rPr lang="en" b="1" dirty="0" err="1"/>
              <a:t>gestión</a:t>
            </a:r>
            <a:r>
              <a:rPr lang="en" b="1" dirty="0"/>
              <a:t> y </a:t>
            </a:r>
            <a:r>
              <a:rPr lang="en" b="1" dirty="0" err="1"/>
              <a:t>organización</a:t>
            </a:r>
            <a:r>
              <a:rPr lang="en" b="1" dirty="0"/>
              <a:t> de </a:t>
            </a:r>
            <a:r>
              <a:rPr lang="en" b="1" dirty="0" err="1"/>
              <a:t>múltiples</a:t>
            </a:r>
            <a:r>
              <a:rPr lang="en" b="1" dirty="0"/>
              <a:t> </a:t>
            </a:r>
            <a:r>
              <a:rPr lang="en" b="1" dirty="0" err="1"/>
              <a:t>contenedores</a:t>
            </a:r>
            <a:r>
              <a:rPr lang="en" b="1" dirty="0"/>
              <a:t> y </a:t>
            </a:r>
            <a:r>
              <a:rPr lang="en" b="1" dirty="0" err="1"/>
              <a:t>arquitectura</a:t>
            </a:r>
            <a:r>
              <a:rPr lang="en" b="1" dirty="0"/>
              <a:t> de </a:t>
            </a:r>
            <a:r>
              <a:rPr lang="en" b="1" dirty="0" err="1"/>
              <a:t>microservicios</a:t>
            </a:r>
            <a:r>
              <a:rPr lang="en" b="1" dirty="0"/>
              <a:t> a </a:t>
            </a:r>
            <a:r>
              <a:rPr lang="en" b="1" dirty="0" err="1"/>
              <a:t>escala</a:t>
            </a:r>
            <a:r>
              <a:rPr lang="en" b="1" dirty="0"/>
              <a:t>.</a:t>
            </a:r>
          </a:p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La </a:t>
            </a:r>
            <a:r>
              <a:rPr lang="en" dirty="0" err="1"/>
              <a:t>orquestación</a:t>
            </a:r>
            <a:r>
              <a:rPr lang="en" dirty="0"/>
              <a:t> de </a:t>
            </a:r>
            <a:r>
              <a:rPr lang="en" dirty="0" err="1"/>
              <a:t>contenedores</a:t>
            </a:r>
            <a:r>
              <a:rPr lang="en" dirty="0"/>
              <a:t> </a:t>
            </a:r>
            <a:r>
              <a:rPr lang="en" dirty="0" err="1"/>
              <a:t>resuelve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problema</a:t>
            </a:r>
            <a:r>
              <a:rPr lang="en" dirty="0"/>
              <a:t> de </a:t>
            </a:r>
            <a:r>
              <a:rPr lang="en" dirty="0" err="1"/>
              <a:t>administrar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ciclo</a:t>
            </a:r>
            <a:r>
              <a:rPr lang="en" dirty="0"/>
              <a:t> de </a:t>
            </a:r>
            <a:r>
              <a:rPr lang="en" dirty="0" err="1"/>
              <a:t>vida</a:t>
            </a:r>
            <a:r>
              <a:rPr lang="en" dirty="0"/>
              <a:t> del </a:t>
            </a:r>
            <a:r>
              <a:rPr lang="en" dirty="0" err="1"/>
              <a:t>contenedor</a:t>
            </a:r>
            <a:r>
              <a:rPr lang="en" dirty="0"/>
              <a:t> </a:t>
            </a:r>
            <a:r>
              <a:rPr lang="en" dirty="0" err="1"/>
              <a:t>automatizando</a:t>
            </a:r>
            <a:r>
              <a:rPr lang="en" dirty="0"/>
              <a:t> la </a:t>
            </a:r>
            <a:r>
              <a:rPr lang="en" dirty="0" err="1"/>
              <a:t>programación</a:t>
            </a:r>
            <a:r>
              <a:rPr lang="en" dirty="0"/>
              <a:t>, </a:t>
            </a:r>
            <a:r>
              <a:rPr lang="en" dirty="0" err="1"/>
              <a:t>implementación</a:t>
            </a:r>
            <a:r>
              <a:rPr lang="en" dirty="0"/>
              <a:t>, </a:t>
            </a:r>
            <a:r>
              <a:rPr lang="en" dirty="0" err="1"/>
              <a:t>escalabilidad</a:t>
            </a:r>
            <a:r>
              <a:rPr lang="en" dirty="0"/>
              <a:t>, </a:t>
            </a:r>
            <a:r>
              <a:rPr lang="en" dirty="0" err="1"/>
              <a:t>equilibrio</a:t>
            </a:r>
            <a:r>
              <a:rPr lang="en" dirty="0"/>
              <a:t> de carga, </a:t>
            </a:r>
            <a:r>
              <a:rPr lang="en" dirty="0" err="1"/>
              <a:t>disponibilidad</a:t>
            </a:r>
            <a:r>
              <a:rPr lang="en" dirty="0"/>
              <a:t> y redes de </a:t>
            </a:r>
            <a:r>
              <a:rPr lang="en" dirty="0" err="1"/>
              <a:t>contenedores</a:t>
            </a:r>
            <a:r>
              <a:rPr lang="en" dirty="0"/>
              <a:t>. La </a:t>
            </a:r>
            <a:r>
              <a:rPr lang="en" dirty="0" err="1"/>
              <a:t>orquestación</a:t>
            </a:r>
            <a:r>
              <a:rPr lang="en" dirty="0"/>
              <a:t> de </a:t>
            </a:r>
            <a:r>
              <a:rPr lang="en" dirty="0" err="1"/>
              <a:t>contenedores</a:t>
            </a:r>
            <a:r>
              <a:rPr lang="en" dirty="0"/>
              <a:t> es la </a:t>
            </a:r>
            <a:r>
              <a:rPr lang="en" dirty="0" err="1"/>
              <a:t>automatización</a:t>
            </a:r>
            <a:r>
              <a:rPr lang="en" dirty="0"/>
              <a:t> y </a:t>
            </a:r>
            <a:r>
              <a:rPr lang="en" dirty="0" err="1"/>
              <a:t>gestión</a:t>
            </a:r>
            <a:r>
              <a:rPr lang="en" dirty="0"/>
              <a:t> del </a:t>
            </a:r>
            <a:r>
              <a:rPr lang="en" dirty="0" err="1"/>
              <a:t>ciclo</a:t>
            </a:r>
            <a:r>
              <a:rPr lang="en" dirty="0"/>
              <a:t> de </a:t>
            </a:r>
            <a:r>
              <a:rPr lang="en" dirty="0" err="1"/>
              <a:t>vida</a:t>
            </a:r>
            <a:r>
              <a:rPr lang="en" dirty="0"/>
              <a:t> de </a:t>
            </a:r>
            <a:r>
              <a:rPr lang="en" dirty="0" err="1"/>
              <a:t>contenedores</a:t>
            </a:r>
            <a:r>
              <a:rPr lang="en" dirty="0"/>
              <a:t> y </a:t>
            </a:r>
            <a:r>
              <a:rPr lang="en" dirty="0" err="1"/>
              <a:t>servicios</a:t>
            </a:r>
            <a:r>
              <a:rPr lang="en" dirty="0"/>
              <a:t>.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90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2187" y="910060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" dirty="0"/>
              <a:t>High Availability = No </a:t>
            </a:r>
            <a:r>
              <a:rPr lang="en" dirty="0" err="1"/>
              <a:t>dowtime</a:t>
            </a:r>
          </a:p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High Performance = </a:t>
            </a:r>
            <a:r>
              <a:rPr lang="en" dirty="0" err="1"/>
              <a:t>Escalabilidad</a:t>
            </a:r>
            <a:endParaRPr lang="en" dirty="0"/>
          </a:p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Disaster recovery = Backup y Restore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15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E4B0AF7E-97F3-4B02-AE7D-F4DF31A8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246" y="518198"/>
            <a:ext cx="3915507" cy="33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C3CDF91-5236-4AD0-9319-039E35F0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27" y="724181"/>
            <a:ext cx="5776546" cy="29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708B6212-6BA9-4F9E-BF01-E72A3303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77" y="714736"/>
            <a:ext cx="5776544" cy="2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2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48F73A23-4A51-4C13-A204-66E9B14B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67" y="1065137"/>
            <a:ext cx="4182940" cy="2064389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DFB380A-FC7D-41E4-BF96-1469F5EE4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30" y="1040669"/>
            <a:ext cx="3567478" cy="20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/>
        </p:nvSpPr>
        <p:spPr>
          <a:xfrm>
            <a:off x="644769" y="391855"/>
            <a:ext cx="3381139" cy="359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Contenedores</a:t>
            </a:r>
            <a:endParaRPr lang="en" sz="2000" b="1" dirty="0">
              <a:solidFill>
                <a:srgbClr val="00CEF6"/>
              </a:solidFill>
              <a:latin typeface="Source Sans Pro"/>
              <a:ea typeface="Source Sans Pro"/>
              <a:cs typeface="Source Sans Pro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Un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contenedor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es la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unidad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estándar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de software que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empaqueta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el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código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, sus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dependencias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y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el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ambiente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en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el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 que se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ejecuta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14"/>
          <p:cNvSpPr txBox="1"/>
          <p:nvPr/>
        </p:nvSpPr>
        <p:spPr>
          <a:xfrm>
            <a:off x="4764988" y="391855"/>
            <a:ext cx="3801161" cy="328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CEF6"/>
                </a:solidFill>
                <a:latin typeface="Source Sans Pro"/>
                <a:ea typeface="Source Sans Pro"/>
                <a:sym typeface="Source Sans Pro"/>
              </a:rPr>
              <a:t>Imágenes</a:t>
            </a:r>
            <a:endParaRPr lang="es-MX" sz="2000"/>
          </a:p>
          <a:p>
            <a:pPr algn="r">
              <a:spcBef>
                <a:spcPts val="600"/>
              </a:spcBef>
            </a:pP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Las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imágenes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son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contenedores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sin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construir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,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cuando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se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ejecuta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y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construye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una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nueva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imagen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ésta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se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convierte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en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</a:t>
            </a:r>
            <a:r>
              <a:rPr lang="en" sz="2000" dirty="0" err="1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contenedor</a:t>
            </a:r>
            <a:r>
              <a:rPr lang="en" sz="20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.</a:t>
            </a:r>
            <a:endParaRPr lang="en" sz="2000" dirty="0">
              <a:solidFill>
                <a:srgbClr val="28324A"/>
              </a:solidFill>
              <a:latin typeface="Source Sans Pro"/>
              <a:ea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83FACDB3-FF04-4315-A6DA-ED8AE24F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259" y="2573824"/>
            <a:ext cx="3672953" cy="1821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469BAEAB-F419-4595-BCDC-25DA99AF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9" y="1065895"/>
            <a:ext cx="3875209" cy="2308324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4E205992-4799-44CF-AF42-AFAEDAB5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73" y="1092164"/>
            <a:ext cx="4245219" cy="22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6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FC1B713-AEB9-4710-9FD4-4AA0CAC4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092" y="1044571"/>
            <a:ext cx="5091478" cy="2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0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813D6436-E61B-459F-89AA-E7911B84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1205777"/>
            <a:ext cx="4065708" cy="1962618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9CE3249-CAFF-49E5-A45D-8751C3E55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63" y="1205777"/>
            <a:ext cx="4106007" cy="19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Imagen 3">
            <a:extLst>
              <a:ext uri="{FF2B5EF4-FFF2-40B4-BE49-F238E27FC236}">
                <a16:creationId xmlns:a16="http://schemas.microsoft.com/office/drawing/2014/main" id="{BBCAFCD4-F500-4E9D-8BAB-62F43692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87" y="1186102"/>
            <a:ext cx="5992690" cy="33647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0B41EF-1B16-4076-9EF4-7A7CEEC46FFA}"/>
              </a:ext>
            </a:extLst>
          </p:cNvPr>
          <p:cNvSpPr txBox="1"/>
          <p:nvPr/>
        </p:nvSpPr>
        <p:spPr>
          <a:xfrm>
            <a:off x="3200399" y="23431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3409F6-7709-4B7E-A1FA-146F9F5C79E6}"/>
              </a:ext>
            </a:extLst>
          </p:cNvPr>
          <p:cNvSpPr txBox="1"/>
          <p:nvPr/>
        </p:nvSpPr>
        <p:spPr>
          <a:xfrm>
            <a:off x="3200399" y="353889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MX" sz="4000" b="1" dirty="0" err="1">
                <a:solidFill>
                  <a:srgbClr val="00B0F0"/>
                </a:solidFill>
              </a:rPr>
              <a:t>Minikube</a:t>
            </a:r>
            <a:endParaRPr lang="es-MX" sz="40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1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139336" y="21649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00CEF6"/>
                </a:solidFill>
              </a:rPr>
              <a:t>Container            </a:t>
            </a:r>
            <a:r>
              <a:rPr lang="en" dirty="0">
                <a:solidFill>
                  <a:schemeClr val="accent2"/>
                </a:solidFill>
              </a:rPr>
              <a:t>VS</a:t>
            </a:r>
            <a:r>
              <a:rPr lang="en" dirty="0">
                <a:solidFill>
                  <a:srgbClr val="00CEF6"/>
                </a:solidFill>
              </a:rPr>
              <a:t>       </a:t>
            </a:r>
            <a:r>
              <a:rPr lang="en" dirty="0"/>
              <a:t>Virtual Machine</a:t>
            </a:r>
            <a:endParaRPr lang="es-MX"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244809C8-3C5F-4A3D-BA0B-FAA25B44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43" y="1242345"/>
            <a:ext cx="6424978" cy="26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1B568423-6995-40DD-88A9-932C5B84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42" y="-219134"/>
            <a:ext cx="5439507" cy="4504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B71FC-776E-4015-AC49-A909C85D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394" y="385010"/>
            <a:ext cx="6996600" cy="715800"/>
          </a:xfrm>
        </p:spPr>
        <p:txBody>
          <a:bodyPr/>
          <a:lstStyle/>
          <a:p>
            <a:r>
              <a:rPr lang="es-MX" dirty="0"/>
              <a:t>Comandos Docker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164183-D8A6-4E06-9AA6-3F3761E08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pull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postgres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create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postgres</a:t>
            </a:r>
            <a:endParaRPr lang="es-MX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rgbClr val="FFFFFF"/>
                </a:solidFill>
              </a:rPr>
              <a:t>   </a:t>
            </a:r>
            <a:r>
              <a:rPr lang="es-MX" dirty="0">
                <a:solidFill>
                  <a:schemeClr val="accent5"/>
                </a:solidFill>
              </a:rPr>
              <a:t>#3sdjs8434</a:t>
            </a: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start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>
                <a:solidFill>
                  <a:schemeClr val="accent5"/>
                </a:solidFill>
              </a:rPr>
              <a:t>#3sdjs8434</a:t>
            </a: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run </a:t>
            </a:r>
            <a:r>
              <a:rPr lang="es-MX" dirty="0" err="1">
                <a:solidFill>
                  <a:schemeClr val="bg1"/>
                </a:solidFill>
              </a:rPr>
              <a:t>postgres</a:t>
            </a:r>
            <a:endParaRPr lang="es-MX" dirty="0">
              <a:solidFill>
                <a:schemeClr val="bg1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 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images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B12F97-E845-4B9E-8DA8-DE6DCA4531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solidFill>
            <a:schemeClr val="tx1"/>
          </a:solidFill>
        </p:spPr>
        <p:txBody>
          <a:bodyPr/>
          <a:lstStyle/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exec</a:t>
            </a:r>
            <a:r>
              <a:rPr lang="es-MX" dirty="0">
                <a:solidFill>
                  <a:srgbClr val="FFFFFF"/>
                </a:solidFill>
              </a:rPr>
              <a:t> -d -</a:t>
            </a:r>
            <a:r>
              <a:rPr lang="es-MX" dirty="0" err="1">
                <a:solidFill>
                  <a:srgbClr val="FFFFFF"/>
                </a:solidFill>
              </a:rPr>
              <a:t>it</a:t>
            </a:r>
            <a:r>
              <a:rPr lang="es-MX" dirty="0">
                <a:solidFill>
                  <a:srgbClr val="FFFFFF"/>
                </a:solidFill>
              </a:rPr>
              <a:t> </a:t>
            </a: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ps</a:t>
            </a:r>
            <a:r>
              <a:rPr lang="es-MX" dirty="0">
                <a:solidFill>
                  <a:srgbClr val="FFFFFF"/>
                </a:solidFill>
              </a:rPr>
              <a:t> -a</a:t>
            </a: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stop</a:t>
            </a: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rm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rmi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 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logs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5AF240-0ABC-418A-B75E-6796B49B1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5</a:t>
            </a:fld>
            <a:endParaRPr lang="es-MX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66BED5D-E603-4D62-B854-C61D516A92F6}"/>
              </a:ext>
            </a:extLst>
          </p:cNvPr>
          <p:cNvSpPr txBox="1">
            <a:spLocks/>
          </p:cNvSpPr>
          <p:nvPr/>
        </p:nvSpPr>
        <p:spPr>
          <a:xfrm>
            <a:off x="5918371" y="1628798"/>
            <a:ext cx="2471700" cy="2702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◉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>
              <a:buFont typeface="Source Sans Pro"/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login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Font typeface="Source Sans Pro"/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tag</a:t>
            </a:r>
          </a:p>
          <a:p>
            <a:pPr marL="127000" indent="0">
              <a:buFont typeface="Source Sans Pro"/>
              <a:buNone/>
            </a:pPr>
            <a:r>
              <a:rPr lang="es-MX" dirty="0">
                <a:solidFill>
                  <a:schemeClr val="accent5"/>
                </a:solidFill>
              </a:rPr>
              <a:t>&gt;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push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network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create</a:t>
            </a:r>
            <a:endParaRPr lang="es-MX" dirty="0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docker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volume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create</a:t>
            </a:r>
            <a:endParaRPr lang="es-MX">
              <a:solidFill>
                <a:srgbClr val="FFFFFF"/>
              </a:solidFill>
            </a:endParaRPr>
          </a:p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 </a:t>
            </a:r>
            <a:r>
              <a:rPr lang="es-MX" dirty="0" err="1">
                <a:solidFill>
                  <a:schemeClr val="bg1"/>
                </a:solidFill>
              </a:rPr>
              <a:t>docker-compose</a:t>
            </a:r>
            <a:r>
              <a:rPr lang="es-MX" dirty="0">
                <a:solidFill>
                  <a:schemeClr val="bg1"/>
                </a:solidFill>
              </a:rPr>
              <a:t> –f</a:t>
            </a:r>
          </a:p>
          <a:p>
            <a:pPr marL="127000" indent="0">
              <a:buNone/>
            </a:pPr>
            <a:r>
              <a:rPr lang="es-MX">
                <a:solidFill>
                  <a:schemeClr val="accent5"/>
                </a:solidFill>
              </a:rPr>
              <a:t>&gt; </a:t>
            </a:r>
            <a:r>
              <a:rPr lang="es-MX" err="1">
                <a:solidFill>
                  <a:srgbClr val="FFFFFF"/>
                </a:solidFill>
              </a:rPr>
              <a:t>docker</a:t>
            </a:r>
            <a:r>
              <a:rPr lang="es-MX">
                <a:solidFill>
                  <a:srgbClr val="FFFFFF"/>
                </a:solidFill>
              </a:rPr>
              <a:t> </a:t>
            </a:r>
            <a:r>
              <a:rPr lang="es-MX" err="1">
                <a:solidFill>
                  <a:srgbClr val="FFFFFF"/>
                </a:solidFill>
              </a:rPr>
              <a:t>build</a:t>
            </a:r>
            <a:r>
              <a:rPr lang="es-MX">
                <a:solidFill>
                  <a:srgbClr val="FFFFFF"/>
                </a:solidFill>
              </a:rPr>
              <a:t> -t</a:t>
            </a:r>
            <a:endParaRPr lang="es-MX"/>
          </a:p>
          <a:p>
            <a:pPr marL="127000" indent="0">
              <a:buNone/>
            </a:pP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2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8230" y="4738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Docker network</a:t>
            </a:r>
            <a:endParaRPr lang="en" dirty="0">
              <a:solidFill>
                <a:srgbClr val="00CEF6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302420" y="732455"/>
            <a:ext cx="8535840" cy="1038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" sz="1400" dirty="0"/>
              <a:t>In terms of Docker, a </a:t>
            </a:r>
            <a:r>
              <a:rPr lang="en" sz="1400" dirty="0">
                <a:solidFill>
                  <a:schemeClr val="accent1"/>
                </a:solidFill>
              </a:rPr>
              <a:t>bridge network</a:t>
            </a:r>
            <a:r>
              <a:rPr lang="en" sz="1400" dirty="0"/>
              <a:t> uses a software bridge which allows containers connected to the same bridge network to communicate, while providing </a:t>
            </a:r>
            <a:r>
              <a:rPr lang="en" sz="1400" dirty="0">
                <a:solidFill>
                  <a:schemeClr val="accent1"/>
                </a:solidFill>
              </a:rPr>
              <a:t>isolation</a:t>
            </a:r>
            <a:r>
              <a:rPr lang="en" sz="1400" dirty="0"/>
              <a:t> from containers which are not connected to that bridge network.</a:t>
            </a:r>
            <a:endParaRPr lang="es-MX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500;p18">
            <a:extLst>
              <a:ext uri="{FF2B5EF4-FFF2-40B4-BE49-F238E27FC236}">
                <a16:creationId xmlns:a16="http://schemas.microsoft.com/office/drawing/2014/main" id="{FF90517C-4D4C-4C3E-8803-EDB509D9E769}"/>
              </a:ext>
            </a:extLst>
          </p:cNvPr>
          <p:cNvSpPr txBox="1">
            <a:spLocks/>
          </p:cNvSpPr>
          <p:nvPr/>
        </p:nvSpPr>
        <p:spPr>
          <a:xfrm>
            <a:off x="603410" y="1966895"/>
            <a:ext cx="8764440" cy="369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" sz="1600" b="1" dirty="0"/>
              <a:t>bridge: </a:t>
            </a:r>
            <a:r>
              <a:rPr lang="en" sz="1600" dirty="0"/>
              <a:t>Para </a:t>
            </a:r>
            <a:r>
              <a:rPr lang="en" sz="1600" dirty="0" err="1"/>
              <a:t>contenedores</a:t>
            </a:r>
            <a:r>
              <a:rPr lang="en" sz="1600" dirty="0"/>
              <a:t> standalone que </a:t>
            </a:r>
            <a:r>
              <a:rPr lang="en" sz="1600" dirty="0" err="1"/>
              <a:t>necesitan</a:t>
            </a:r>
            <a:r>
              <a:rPr lang="en" sz="1600" dirty="0"/>
              <a:t> </a:t>
            </a:r>
            <a:r>
              <a:rPr lang="en" sz="1600" dirty="0" err="1"/>
              <a:t>comunicarse</a:t>
            </a:r>
            <a:r>
              <a:rPr lang="en" sz="1600" dirty="0"/>
              <a:t>, </a:t>
            </a:r>
            <a:r>
              <a:rPr lang="en" sz="1600" dirty="0" err="1"/>
              <a:t>aisla</a:t>
            </a:r>
            <a:r>
              <a:rPr lang="en" sz="1600" dirty="0"/>
              <a:t> la red de los </a:t>
            </a:r>
            <a:r>
              <a:rPr lang="en" sz="1600" dirty="0" err="1"/>
              <a:t>demás</a:t>
            </a:r>
            <a:r>
              <a:rPr lang="en" sz="1600" dirty="0"/>
              <a:t> </a:t>
            </a:r>
            <a:r>
              <a:rPr lang="en" sz="1600" dirty="0" err="1"/>
              <a:t>contenedores</a:t>
            </a:r>
            <a:r>
              <a:rPr lang="en" sz="1600" dirty="0"/>
              <a:t>.</a:t>
            </a:r>
          </a:p>
          <a:p>
            <a:pPr marL="285750" indent="-285750"/>
            <a:r>
              <a:rPr lang="en" sz="1600" b="1" dirty="0"/>
              <a:t>host:</a:t>
            </a:r>
            <a:r>
              <a:rPr lang="en" sz="1600" dirty="0"/>
              <a:t> </a:t>
            </a:r>
            <a:r>
              <a:rPr lang="en" sz="1600" dirty="0" err="1"/>
              <a:t>Remueve</a:t>
            </a:r>
            <a:r>
              <a:rPr lang="en" sz="1600" dirty="0"/>
              <a:t> </a:t>
            </a:r>
            <a:r>
              <a:rPr lang="en" sz="1600" dirty="0" err="1"/>
              <a:t>el</a:t>
            </a:r>
            <a:r>
              <a:rPr lang="en" sz="1600" dirty="0"/>
              <a:t> </a:t>
            </a:r>
            <a:r>
              <a:rPr lang="en" sz="1600" dirty="0" err="1"/>
              <a:t>aislamiento</a:t>
            </a:r>
            <a:r>
              <a:rPr lang="en" sz="1600" dirty="0"/>
              <a:t> de los </a:t>
            </a:r>
            <a:r>
              <a:rPr lang="en" sz="1600" dirty="0" err="1"/>
              <a:t>contenedores</a:t>
            </a:r>
            <a:r>
              <a:rPr lang="en" sz="1600" dirty="0"/>
              <a:t> standalone y </a:t>
            </a:r>
            <a:r>
              <a:rPr lang="en" sz="1600" dirty="0" err="1"/>
              <a:t>preserva</a:t>
            </a:r>
            <a:r>
              <a:rPr lang="en" sz="1600" dirty="0"/>
              <a:t> la IP del host.</a:t>
            </a:r>
          </a:p>
          <a:p>
            <a:pPr marL="285750" indent="-285750"/>
            <a:r>
              <a:rPr lang="en" sz="1600" b="1" dirty="0"/>
              <a:t>overlay: </a:t>
            </a:r>
            <a:r>
              <a:rPr lang="en" sz="1600" dirty="0" err="1"/>
              <a:t>Conecta</a:t>
            </a:r>
            <a:r>
              <a:rPr lang="en" sz="1600" dirty="0"/>
              <a:t> </a:t>
            </a:r>
            <a:r>
              <a:rPr lang="en" sz="1600" dirty="0" err="1"/>
              <a:t>distintos</a:t>
            </a:r>
            <a:r>
              <a:rPr lang="en" sz="1600" dirty="0"/>
              <a:t> daemons de Docker entre </a:t>
            </a:r>
            <a:r>
              <a:rPr lang="en" sz="1600" dirty="0" err="1"/>
              <a:t>sí</a:t>
            </a:r>
            <a:r>
              <a:rPr lang="en" sz="1600" dirty="0"/>
              <a:t> con Docker Swarm.</a:t>
            </a:r>
          </a:p>
          <a:p>
            <a:pPr marL="285750" indent="-285750"/>
            <a:r>
              <a:rPr lang="en" sz="1600" b="1" dirty="0" err="1"/>
              <a:t>ipvlan:</a:t>
            </a:r>
            <a:r>
              <a:rPr lang="en" sz="1600" dirty="0" err="1"/>
              <a:t>Ésta</a:t>
            </a:r>
            <a:r>
              <a:rPr lang="en" sz="1600" dirty="0"/>
              <a:t> red da control total </a:t>
            </a:r>
            <a:r>
              <a:rPr lang="en" sz="1600" dirty="0" err="1"/>
              <a:t>sobre</a:t>
            </a:r>
            <a:r>
              <a:rPr lang="en" sz="1600" dirty="0"/>
              <a:t> las </a:t>
            </a:r>
            <a:r>
              <a:rPr lang="en" sz="1600" dirty="0" err="1"/>
              <a:t>direcciones</a:t>
            </a:r>
            <a:r>
              <a:rPr lang="en" sz="1600" dirty="0"/>
              <a:t> ipv4 e ipv6.</a:t>
            </a:r>
          </a:p>
          <a:p>
            <a:pPr marL="285750" indent="-285750"/>
            <a:r>
              <a:rPr lang="en" sz="1600" b="1" dirty="0" err="1"/>
              <a:t>macvlan</a:t>
            </a:r>
            <a:r>
              <a:rPr lang="en" sz="1600" b="1" dirty="0"/>
              <a:t>: </a:t>
            </a:r>
            <a:r>
              <a:rPr lang="en" sz="1600" dirty="0" err="1"/>
              <a:t>Éste</a:t>
            </a:r>
            <a:r>
              <a:rPr lang="en" sz="1600" dirty="0"/>
              <a:t> </a:t>
            </a:r>
            <a:r>
              <a:rPr lang="en" sz="1600" dirty="0" err="1"/>
              <a:t>tipo</a:t>
            </a:r>
            <a:r>
              <a:rPr lang="en" sz="1600" dirty="0"/>
              <a:t> de red </a:t>
            </a:r>
            <a:r>
              <a:rPr lang="en" sz="1600" dirty="0" err="1"/>
              <a:t>te</a:t>
            </a:r>
            <a:r>
              <a:rPr lang="en" sz="1600" dirty="0"/>
              <a:t> </a:t>
            </a:r>
            <a:r>
              <a:rPr lang="en" sz="1600" dirty="0" err="1"/>
              <a:t>permite</a:t>
            </a:r>
            <a:r>
              <a:rPr lang="en" sz="1600" dirty="0"/>
              <a:t> </a:t>
            </a:r>
            <a:r>
              <a:rPr lang="en" sz="1600" dirty="0" err="1"/>
              <a:t>asignar</a:t>
            </a:r>
            <a:r>
              <a:rPr lang="en" sz="1600" dirty="0"/>
              <a:t> una </a:t>
            </a:r>
            <a:r>
              <a:rPr lang="en" sz="1600" dirty="0" err="1"/>
              <a:t>dirección</a:t>
            </a:r>
            <a:r>
              <a:rPr lang="en" sz="1600" dirty="0"/>
              <a:t> MAC a </a:t>
            </a:r>
            <a:r>
              <a:rPr lang="en" sz="1600" dirty="0" err="1"/>
              <a:t>tus</a:t>
            </a:r>
            <a:r>
              <a:rPr lang="en" sz="1600" dirty="0"/>
              <a:t> </a:t>
            </a:r>
            <a:r>
              <a:rPr lang="en" sz="1600" dirty="0" err="1"/>
              <a:t>contenedores</a:t>
            </a:r>
            <a:r>
              <a:rPr lang="en" sz="1600" dirty="0"/>
              <a:t>.</a:t>
            </a:r>
          </a:p>
          <a:p>
            <a:pPr marL="285750" indent="-285750"/>
            <a:r>
              <a:rPr lang="en" sz="1600" b="1" dirty="0"/>
              <a:t>none: </a:t>
            </a:r>
            <a:r>
              <a:rPr lang="en" sz="1600" dirty="0" err="1"/>
              <a:t>Desactiva</a:t>
            </a:r>
            <a:r>
              <a:rPr lang="en" sz="1600" dirty="0"/>
              <a:t> la red para </a:t>
            </a:r>
            <a:r>
              <a:rPr lang="en" sz="1600" dirty="0" err="1"/>
              <a:t>tu</a:t>
            </a:r>
            <a:r>
              <a:rPr lang="en" sz="1600" dirty="0"/>
              <a:t> </a:t>
            </a:r>
            <a:r>
              <a:rPr lang="en" sz="1600" dirty="0" err="1"/>
              <a:t>contenedor</a:t>
            </a:r>
            <a:r>
              <a:rPr lang="en" sz="1600" dirty="0"/>
              <a:t>.</a:t>
            </a:r>
          </a:p>
          <a:p>
            <a:pPr marL="101600" indent="0">
              <a:buFont typeface="Source Sans Pro"/>
              <a:buNone/>
            </a:pPr>
            <a:endParaRPr lang="en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73340" y="-11650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Docker volumes</a:t>
            </a: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653071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/>
              <a:t>Host volumes: </a:t>
            </a:r>
            <a:r>
              <a:rPr lang="en" dirty="0"/>
              <a:t>Se </a:t>
            </a:r>
            <a:r>
              <a:rPr lang="en" dirty="0" err="1"/>
              <a:t>utilizan</a:t>
            </a:r>
            <a:r>
              <a:rPr lang="en" dirty="0"/>
              <a:t> </a:t>
            </a:r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tienes</a:t>
            </a:r>
            <a:r>
              <a:rPr lang="en" dirty="0"/>
              <a:t> un </a:t>
            </a:r>
            <a:r>
              <a:rPr lang="en" dirty="0" err="1"/>
              <a:t>lugar</a:t>
            </a:r>
            <a:r>
              <a:rPr lang="en" dirty="0"/>
              <a:t> </a:t>
            </a:r>
            <a:r>
              <a:rPr lang="en" dirty="0" err="1"/>
              <a:t>seguro</a:t>
            </a:r>
            <a:r>
              <a:rPr lang="en" dirty="0"/>
              <a:t> para </a:t>
            </a:r>
            <a:r>
              <a:rPr lang="en" dirty="0" err="1"/>
              <a:t>guardar</a:t>
            </a:r>
            <a:r>
              <a:rPr lang="en" dirty="0"/>
              <a:t> </a:t>
            </a:r>
            <a:r>
              <a:rPr lang="en" dirty="0" err="1"/>
              <a:t>tus</a:t>
            </a:r>
            <a:r>
              <a:rPr lang="en" dirty="0"/>
              <a:t> </a:t>
            </a:r>
            <a:r>
              <a:rPr lang="en" dirty="0" err="1"/>
              <a:t>datos</a:t>
            </a:r>
            <a:r>
              <a:rPr lang="en" dirty="0"/>
              <a:t>, </a:t>
            </a:r>
            <a:r>
              <a:rPr lang="en" dirty="0" err="1"/>
              <a:t>tú</a:t>
            </a:r>
            <a:r>
              <a:rPr lang="en" dirty="0"/>
              <a:t>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encargas</a:t>
            </a:r>
            <a:r>
              <a:rPr lang="en" dirty="0"/>
              <a:t> de la admin de </a:t>
            </a:r>
            <a:r>
              <a:rPr lang="en" dirty="0" err="1"/>
              <a:t>éstos</a:t>
            </a:r>
            <a:r>
              <a:rPr lang="en" dirty="0"/>
              <a:t>:</a:t>
            </a:r>
          </a:p>
          <a:p>
            <a:endParaRPr lang="en" dirty="0"/>
          </a:p>
          <a:p>
            <a:pPr marL="101600" indent="0">
              <a:buNone/>
            </a:pPr>
            <a:endParaRPr lang="en" dirty="0"/>
          </a:p>
          <a:p>
            <a:pPr>
              <a:spcBef>
                <a:spcPts val="0"/>
              </a:spcBef>
            </a:pPr>
            <a:r>
              <a:rPr lang="en" b="1" dirty="0"/>
              <a:t>Anonymous volumes: </a:t>
            </a:r>
            <a:r>
              <a:rPr lang="en" dirty="0"/>
              <a:t>La </a:t>
            </a:r>
            <a:r>
              <a:rPr lang="en" dirty="0" err="1"/>
              <a:t>localización</a:t>
            </a:r>
            <a:r>
              <a:rPr lang="en" dirty="0"/>
              <a:t> es </a:t>
            </a:r>
            <a:r>
              <a:rPr lang="en" dirty="0" err="1"/>
              <a:t>administrada</a:t>
            </a:r>
            <a:r>
              <a:rPr lang="en" dirty="0"/>
              <a:t> por Docker </a:t>
            </a:r>
            <a:r>
              <a:rPr lang="en" dirty="0" err="1"/>
              <a:t>pero</a:t>
            </a:r>
            <a:r>
              <a:rPr lang="en" dirty="0"/>
              <a:t> es </a:t>
            </a:r>
            <a:r>
              <a:rPr lang="en" dirty="0" err="1"/>
              <a:t>más</a:t>
            </a:r>
            <a:r>
              <a:rPr lang="en" dirty="0"/>
              <a:t> </a:t>
            </a:r>
            <a:r>
              <a:rPr lang="en" dirty="0" err="1"/>
              <a:t>difícil</a:t>
            </a:r>
            <a:r>
              <a:rPr lang="en" dirty="0"/>
              <a:t> de </a:t>
            </a:r>
            <a:r>
              <a:rPr lang="en" dirty="0" err="1"/>
              <a:t>referenciar</a:t>
            </a:r>
            <a:r>
              <a:rPr lang="en" dirty="0"/>
              <a:t>:</a:t>
            </a:r>
          </a:p>
          <a:p>
            <a:pPr>
              <a:spcBef>
                <a:spcPts val="0"/>
              </a:spcBef>
            </a:pPr>
            <a:endParaRPr lang="en" dirty="0"/>
          </a:p>
          <a:p>
            <a:pPr marL="101600" indent="0"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</a:pPr>
            <a:r>
              <a:rPr lang="en" b="1" dirty="0"/>
              <a:t>Named volumes: </a:t>
            </a:r>
            <a:r>
              <a:rPr lang="en" dirty="0" err="1"/>
              <a:t>Tambiés</a:t>
            </a:r>
            <a:r>
              <a:rPr lang="en" dirty="0"/>
              <a:t> </a:t>
            </a:r>
            <a:r>
              <a:rPr lang="en" dirty="0" err="1"/>
              <a:t>administrada</a:t>
            </a:r>
            <a:r>
              <a:rPr lang="en" dirty="0"/>
              <a:t> por Docker </a:t>
            </a:r>
            <a:r>
              <a:rPr lang="en" dirty="0" err="1"/>
              <a:t>pero</a:t>
            </a:r>
            <a:r>
              <a:rPr lang="en" dirty="0"/>
              <a:t> se </a:t>
            </a:r>
            <a:r>
              <a:rPr lang="en" dirty="0" err="1"/>
              <a:t>puede</a:t>
            </a:r>
            <a:r>
              <a:rPr lang="en" dirty="0"/>
              <a:t> </a:t>
            </a:r>
            <a:r>
              <a:rPr lang="en" dirty="0" err="1"/>
              <a:t>referenciar</a:t>
            </a:r>
            <a:r>
              <a:rPr lang="en" dirty="0"/>
              <a:t> </a:t>
            </a:r>
            <a:r>
              <a:rPr lang="en" dirty="0" err="1"/>
              <a:t>mediante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nombre</a:t>
            </a:r>
            <a:r>
              <a:rPr lang="en" dirty="0"/>
              <a:t> que le </a:t>
            </a:r>
            <a:r>
              <a:rPr lang="en" dirty="0" err="1"/>
              <a:t>brindamos</a:t>
            </a:r>
            <a:r>
              <a:rPr lang="en" dirty="0"/>
              <a:t>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buNone/>
            </a:pPr>
            <a:endParaRPr lang="en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E7FEF323-A676-428B-A371-1E94CFE6425C}"/>
              </a:ext>
            </a:extLst>
          </p:cNvPr>
          <p:cNvSpPr txBox="1">
            <a:spLocks/>
          </p:cNvSpPr>
          <p:nvPr/>
        </p:nvSpPr>
        <p:spPr>
          <a:xfrm>
            <a:off x="1217691" y="1515713"/>
            <a:ext cx="6932813" cy="510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  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run -v /</a:t>
            </a:r>
            <a:r>
              <a:rPr lang="es-MX" dirty="0" err="1">
                <a:solidFill>
                  <a:schemeClr val="bg1"/>
                </a:solidFill>
              </a:rPr>
              <a:t>path</a:t>
            </a:r>
            <a:r>
              <a:rPr lang="es-MX" dirty="0">
                <a:solidFill>
                  <a:schemeClr val="bg1"/>
                </a:solidFill>
              </a:rPr>
              <a:t>/</a:t>
            </a:r>
            <a:r>
              <a:rPr lang="es-MX" dirty="0" err="1">
                <a:solidFill>
                  <a:schemeClr val="bg1"/>
                </a:solidFill>
              </a:rPr>
              <a:t>on</a:t>
            </a:r>
            <a:r>
              <a:rPr lang="es-MX" dirty="0">
                <a:solidFill>
                  <a:schemeClr val="bg1"/>
                </a:solidFill>
              </a:rPr>
              <a:t>/host:/</a:t>
            </a:r>
            <a:r>
              <a:rPr lang="es-MX" dirty="0" err="1">
                <a:solidFill>
                  <a:schemeClr val="bg1"/>
                </a:solidFill>
              </a:rPr>
              <a:t>path</a:t>
            </a:r>
            <a:r>
              <a:rPr lang="es-MX" dirty="0">
                <a:solidFill>
                  <a:schemeClr val="bg1"/>
                </a:solidFill>
              </a:rPr>
              <a:t>/in/container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0112FC8-F645-4999-9F45-E9690BC7C84F}"/>
              </a:ext>
            </a:extLst>
          </p:cNvPr>
          <p:cNvSpPr txBox="1">
            <a:spLocks/>
          </p:cNvSpPr>
          <p:nvPr/>
        </p:nvSpPr>
        <p:spPr>
          <a:xfrm>
            <a:off x="1217691" y="2769601"/>
            <a:ext cx="6932813" cy="510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  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run -v /</a:t>
            </a:r>
            <a:r>
              <a:rPr lang="es-MX" dirty="0" err="1">
                <a:solidFill>
                  <a:schemeClr val="bg1"/>
                </a:solidFill>
              </a:rPr>
              <a:t>path</a:t>
            </a:r>
            <a:r>
              <a:rPr lang="es-MX" dirty="0">
                <a:solidFill>
                  <a:schemeClr val="bg1"/>
                </a:solidFill>
              </a:rPr>
              <a:t>/in/container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53648097-9895-4808-84DB-9E9AFE2CE91A}"/>
              </a:ext>
            </a:extLst>
          </p:cNvPr>
          <p:cNvSpPr txBox="1">
            <a:spLocks/>
          </p:cNvSpPr>
          <p:nvPr/>
        </p:nvSpPr>
        <p:spPr>
          <a:xfrm>
            <a:off x="1217691" y="4057608"/>
            <a:ext cx="6941342" cy="988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>
              <a:buNone/>
            </a:pP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 </a:t>
            </a:r>
            <a:r>
              <a:rPr lang="es-MX" dirty="0" err="1">
                <a:solidFill>
                  <a:srgbClr val="FFFFFF"/>
                </a:solidFill>
              </a:rPr>
              <a:t>d</a:t>
            </a:r>
            <a:r>
              <a:rPr lang="es-MX" dirty="0" err="1">
                <a:solidFill>
                  <a:schemeClr val="bg1"/>
                </a:solidFill>
              </a:rPr>
              <a:t>ocker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volume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create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somevolumename</a:t>
            </a:r>
            <a:r>
              <a:rPr lang="es-MX" dirty="0"/>
              <a:t>
</a:t>
            </a:r>
            <a:r>
              <a:rPr lang="es-MX" dirty="0">
                <a:solidFill>
                  <a:schemeClr val="accent5"/>
                </a:solidFill>
              </a:rPr>
              <a:t>&gt;</a:t>
            </a:r>
            <a:r>
              <a:rPr lang="es-MX" dirty="0">
                <a:solidFill>
                  <a:srgbClr val="FFFFFF"/>
                </a:solidFill>
              </a:rPr>
              <a:t> </a:t>
            </a:r>
            <a:r>
              <a:rPr lang="es-MX" dirty="0" err="1">
                <a:solidFill>
                  <a:schemeClr val="bg1"/>
                </a:solidFill>
              </a:rPr>
              <a:t>docker</a:t>
            </a:r>
            <a:r>
              <a:rPr lang="es-MX" dirty="0">
                <a:solidFill>
                  <a:schemeClr val="bg1"/>
                </a:solidFill>
              </a:rPr>
              <a:t> run -v </a:t>
            </a:r>
            <a:r>
              <a:rPr lang="es-MX" dirty="0" err="1">
                <a:solidFill>
                  <a:schemeClr val="bg1"/>
                </a:solidFill>
              </a:rPr>
              <a:t>name</a:t>
            </a:r>
            <a:r>
              <a:rPr lang="es-MX" dirty="0">
                <a:solidFill>
                  <a:schemeClr val="bg1"/>
                </a:solidFill>
              </a:rPr>
              <a:t>:/</a:t>
            </a:r>
            <a:r>
              <a:rPr lang="es-MX" dirty="0" err="1">
                <a:solidFill>
                  <a:schemeClr val="bg1"/>
                </a:solidFill>
              </a:rPr>
              <a:t>path</a:t>
            </a:r>
            <a:r>
              <a:rPr lang="es-MX" dirty="0">
                <a:solidFill>
                  <a:schemeClr val="bg1"/>
                </a:solidFill>
              </a:rPr>
              <a:t>/in/container</a:t>
            </a:r>
          </a:p>
        </p:txBody>
      </p:sp>
    </p:spTree>
    <p:extLst>
      <p:ext uri="{BB962C8B-B14F-4D97-AF65-F5344CB8AC3E}">
        <p14:creationId xmlns:p14="http://schemas.microsoft.com/office/powerpoint/2010/main" val="18805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/>
        </p:nvSpPr>
        <p:spPr>
          <a:xfrm>
            <a:off x="286516" y="221259"/>
            <a:ext cx="3995286" cy="414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rgbClr val="00CEF6"/>
                </a:solidFill>
                <a:latin typeface="Source Sans Pro"/>
                <a:ea typeface="Source Sans Pro"/>
                <a:sym typeface="Source Sans Pro"/>
              </a:rPr>
              <a:t>##</a:t>
            </a:r>
            <a:r>
              <a:rPr lang="en" b="1" dirty="0">
                <a:solidFill>
                  <a:srgbClr val="00CEF6"/>
                </a:solidFill>
                <a:latin typeface="Source Sans Pro"/>
                <a:ea typeface="Source Sans Pro"/>
              </a:rPr>
              <a:t> create docker network</a:t>
            </a:r>
          </a:p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</a:rPr>
              <a:t>docker network create mongo-network</a:t>
            </a:r>
          </a:p>
          <a:p>
            <a:pPr>
              <a:spcBef>
                <a:spcPts val="600"/>
              </a:spcBef>
            </a:pPr>
            <a:endParaRPr lang="en" b="1" dirty="0">
              <a:solidFill>
                <a:srgbClr val="00CEF6"/>
              </a:solidFill>
              <a:latin typeface="Source Sans Pro"/>
              <a:ea typeface="Source Sans Pro"/>
            </a:endParaRPr>
          </a:p>
          <a:p>
            <a:pPr>
              <a:spcBef>
                <a:spcPts val="600"/>
              </a:spcBef>
            </a:pPr>
            <a:r>
              <a:rPr lang="en" b="1" dirty="0">
                <a:solidFill>
                  <a:srgbClr val="00CEF6"/>
                </a:solidFill>
                <a:latin typeface="Source Sans Pro"/>
                <a:ea typeface="Source Sans Pro"/>
              </a:rPr>
              <a:t>## start mongo</a:t>
            </a:r>
          </a:p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</a:rPr>
              <a:t>docker run –d 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\</a:t>
            </a:r>
            <a:endParaRPr lang="en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-p 27017:27017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-e MONGO_INITDB_ROOT_USERNAME=admin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-e MONGO_INITDB_ROOT_PASSWORD=password 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--net mongo-network 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--name </a:t>
            </a:r>
            <a:r>
              <a:rPr lang="en" dirty="0" err="1">
                <a:solidFill>
                  <a:schemeClr val="bg1"/>
                </a:solidFill>
                <a:ea typeface="Source Sans Pro"/>
              </a:rPr>
              <a:t>mongodb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mongo</a:t>
            </a: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70;p14">
            <a:extLst>
              <a:ext uri="{FF2B5EF4-FFF2-40B4-BE49-F238E27FC236}">
                <a16:creationId xmlns:a16="http://schemas.microsoft.com/office/drawing/2014/main" id="{414CA9CA-FD91-4BFC-8CA3-1E7B5D2B8010}"/>
              </a:ext>
            </a:extLst>
          </p:cNvPr>
          <p:cNvSpPr txBox="1"/>
          <p:nvPr/>
        </p:nvSpPr>
        <p:spPr>
          <a:xfrm>
            <a:off x="4568501" y="221259"/>
            <a:ext cx="4353539" cy="414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" b="1" dirty="0">
              <a:solidFill>
                <a:srgbClr val="00CEF6"/>
              </a:solidFill>
              <a:latin typeface="Source Sans Pro"/>
              <a:ea typeface="Source Sans Pro"/>
            </a:endParaRPr>
          </a:p>
          <a:p>
            <a:pPr>
              <a:spcBef>
                <a:spcPts val="600"/>
              </a:spcBef>
            </a:pPr>
            <a:r>
              <a:rPr lang="en" b="1" dirty="0">
                <a:solidFill>
                  <a:srgbClr val="00CEF6"/>
                </a:solidFill>
                <a:latin typeface="Source Sans Pro"/>
                <a:ea typeface="Source Sans Pro"/>
              </a:rPr>
              <a:t>## start mongo-express</a:t>
            </a:r>
          </a:p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</a:rPr>
              <a:t>docker run –d 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\</a:t>
            </a:r>
            <a:endParaRPr lang="en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-p 8081:8081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-e ME_CONFIG_MONGODB_ADMINUSERNAME=admin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-e ME_CONFIG_MONGODB_ADMINPASSWORD=password 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-e ME_CONFIG_MONGODB_SERVER=</a:t>
            </a:r>
            <a:r>
              <a:rPr lang="en" dirty="0" err="1">
                <a:solidFill>
                  <a:schemeClr val="bg1"/>
                </a:solidFill>
                <a:ea typeface="Source Sans Pro"/>
              </a:rPr>
              <a:t>mongodb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 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--net mongo-network 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--name mongo-express \</a:t>
            </a:r>
          </a:p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mongo-express</a:t>
            </a:r>
          </a:p>
        </p:txBody>
      </p:sp>
    </p:spTree>
    <p:extLst>
      <p:ext uri="{BB962C8B-B14F-4D97-AF65-F5344CB8AC3E}">
        <p14:creationId xmlns:p14="http://schemas.microsoft.com/office/powerpoint/2010/main" val="257317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/>
        </p:nvSpPr>
        <p:spPr>
          <a:xfrm>
            <a:off x="286516" y="852467"/>
            <a:ext cx="3995286" cy="3513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  <a:sym typeface="Source Sans Pro"/>
              </a:rPr>
              <a:t>version: '3.7'  </a:t>
            </a:r>
            <a:r>
              <a:rPr lang="en" dirty="0">
                <a:solidFill>
                  <a:schemeClr val="accent1"/>
                </a:solidFill>
                <a:ea typeface="Source Sans Pro"/>
                <a:sym typeface="Source Sans Pro"/>
              </a:rPr>
              <a:t>#Schema version</a:t>
            </a:r>
            <a:r>
              <a:rPr lang="en" dirty="0">
                <a:solidFill>
                  <a:schemeClr val="bg1"/>
                </a:solidFill>
                <a:ea typeface="Source Sans Pro"/>
                <a:sym typeface="Source Sans Pro"/>
              </a:rPr>
              <a:t>
services:
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  </a:t>
            </a:r>
            <a:r>
              <a:rPr lang="en" dirty="0" err="1">
                <a:solidFill>
                  <a:schemeClr val="bg1"/>
                </a:solidFill>
                <a:ea typeface="Source Sans Pro"/>
              </a:rPr>
              <a:t>mongodb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:
    image: mongo
    ports:
      - 27017:27017
    environment:
      - MONGO_INITDB_ROOT_USERNAME=admin
      - MONGO_INITDB_ROOT_PASSWORD=password
    volumes:
      - mongo-data:/data/</a:t>
            </a:r>
            <a:r>
              <a:rPr lang="en" dirty="0" err="1">
                <a:solidFill>
                  <a:schemeClr val="bg1"/>
                </a:solidFill>
                <a:ea typeface="Source Sans Pro"/>
              </a:rPr>
              <a:t>db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
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70;p14">
            <a:extLst>
              <a:ext uri="{FF2B5EF4-FFF2-40B4-BE49-F238E27FC236}">
                <a16:creationId xmlns:a16="http://schemas.microsoft.com/office/drawing/2014/main" id="{414CA9CA-FD91-4BFC-8CA3-1E7B5D2B8010}"/>
              </a:ext>
            </a:extLst>
          </p:cNvPr>
          <p:cNvSpPr txBox="1"/>
          <p:nvPr/>
        </p:nvSpPr>
        <p:spPr>
          <a:xfrm>
            <a:off x="4568501" y="852467"/>
            <a:ext cx="4353539" cy="3786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dirty="0">
                <a:solidFill>
                  <a:schemeClr val="bg1"/>
                </a:solidFill>
                <a:ea typeface="Source Sans Pro"/>
              </a:rPr>
              <a:t> mongo-express:
    image: mongo-express
    restart: always</a:t>
            </a:r>
            <a:r>
              <a:rPr lang="en" dirty="0">
                <a:solidFill>
                  <a:schemeClr val="accent1"/>
                </a:solidFill>
                <a:ea typeface="Source Sans Pro"/>
              </a:rPr>
              <a:t> # fixes </a:t>
            </a:r>
            <a:r>
              <a:rPr lang="en" dirty="0" err="1">
                <a:solidFill>
                  <a:schemeClr val="accent1"/>
                </a:solidFill>
                <a:ea typeface="Source Sans Pro"/>
              </a:rPr>
              <a:t>MongoNetworkError</a:t>
            </a:r>
            <a:r>
              <a:rPr lang="en" dirty="0">
                <a:solidFill>
                  <a:schemeClr val="accent1"/>
                </a:solidFill>
                <a:ea typeface="Source Sans Pro"/>
              </a:rPr>
              <a:t> when </a:t>
            </a:r>
            <a:r>
              <a:rPr lang="en" dirty="0" err="1">
                <a:solidFill>
                  <a:schemeClr val="accent1"/>
                </a:solidFill>
                <a:ea typeface="Source Sans Pro"/>
              </a:rPr>
              <a:t>mongodb</a:t>
            </a:r>
            <a:r>
              <a:rPr lang="en" dirty="0">
                <a:solidFill>
                  <a:schemeClr val="accent1"/>
                </a:solidFill>
                <a:ea typeface="Source Sans Pro"/>
              </a:rPr>
              <a:t> is not ready when mongo-express starts
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    ports:
      - 8080:8081
    environment:
      - ME_CONFIG_MONGODB_ADMINUSERNAME=admin
      - ME_CONFIG_MONGODB_ADMINPASSWORD=password
      - ME_CONFIG_MONGODB_SERVER=</a:t>
            </a:r>
            <a:r>
              <a:rPr lang="en" dirty="0" err="1">
                <a:solidFill>
                  <a:schemeClr val="bg1"/>
                </a:solidFill>
                <a:ea typeface="Source Sans Pro"/>
              </a:rPr>
              <a:t>mongodb</a:t>
            </a:r>
            <a:r>
              <a:rPr lang="en" dirty="0">
                <a:solidFill>
                  <a:schemeClr val="bg1"/>
                </a:solidFill>
                <a:ea typeface="Source Sans Pro"/>
              </a:rPr>
              <a:t>
volumes:
  mongo-data:
</a:t>
            </a:r>
            <a:endParaRPr lang="es-MX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" dirty="0">
              <a:solidFill>
                <a:schemeClr val="bg1"/>
              </a:solidFill>
              <a:ea typeface="Source Sans Pro"/>
            </a:endParaRPr>
          </a:p>
        </p:txBody>
      </p:sp>
      <p:sp>
        <p:nvSpPr>
          <p:cNvPr id="2" name="Google Shape;499;p18">
            <a:extLst>
              <a:ext uri="{FF2B5EF4-FFF2-40B4-BE49-F238E27FC236}">
                <a16:creationId xmlns:a16="http://schemas.microsoft.com/office/drawing/2014/main" id="{D28FE0D3-1E56-4251-B1CF-523F3D5ED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340" y="-11650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16409855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23</Slides>
  <Notes>21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Quince template</vt:lpstr>
      <vt:lpstr>Contenedores</vt:lpstr>
      <vt:lpstr>Presentación de PowerPoint</vt:lpstr>
      <vt:lpstr>Container            VS       Virtual Machine</vt:lpstr>
      <vt:lpstr>Presentación de PowerPoint</vt:lpstr>
      <vt:lpstr>Comandos Docker</vt:lpstr>
      <vt:lpstr>Docker network</vt:lpstr>
      <vt:lpstr>Docker volumes</vt:lpstr>
      <vt:lpstr>Presentación de PowerPoint</vt:lpstr>
      <vt:lpstr>Docker Compose</vt:lpstr>
      <vt:lpstr>DockerFile</vt:lpstr>
      <vt:lpstr>Docker está deprecado?</vt:lpstr>
      <vt:lpstr>Presentación de PowerPoint</vt:lpstr>
      <vt:lpstr>Kubernetes</vt:lpstr>
      <vt:lpstr>Orchestration tool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Conted</dc:title>
  <cp:revision>512</cp:revision>
  <dcterms:modified xsi:type="dcterms:W3CDTF">2022-02-10T17:25:26Z</dcterms:modified>
</cp:coreProperties>
</file>